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6"/>
  </p:notesMasterIdLst>
  <p:sldIdLst>
    <p:sldId id="413" r:id="rId2"/>
    <p:sldId id="297" r:id="rId3"/>
    <p:sldId id="426" r:id="rId4"/>
    <p:sldId id="404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99" r:id="rId14"/>
    <p:sldId id="267" r:id="rId15"/>
    <p:sldId id="268" r:id="rId16"/>
    <p:sldId id="269" r:id="rId17"/>
    <p:sldId id="270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1" r:id="rId26"/>
    <p:sldId id="427" r:id="rId27"/>
    <p:sldId id="423" r:id="rId28"/>
    <p:sldId id="424" r:id="rId29"/>
    <p:sldId id="428" r:id="rId30"/>
    <p:sldId id="425" r:id="rId31"/>
    <p:sldId id="429" r:id="rId32"/>
    <p:sldId id="430" r:id="rId33"/>
    <p:sldId id="431" r:id="rId34"/>
    <p:sldId id="422" r:id="rId35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FF"/>
    <a:srgbClr val="33CC33"/>
    <a:srgbClr val="6699FF"/>
    <a:srgbClr val="666633"/>
    <a:srgbClr val="CC6600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9DF17-8944-40F0-B7AF-847409BFAEEF}" type="datetimeFigureOut">
              <a:rPr lang="th-TH" smtClean="0"/>
              <a:pPr/>
              <a:t>14/07/56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98B56-5A8A-4F63-9EDA-E77CEA8EE78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98B56-5A8A-4F63-9EDA-E77CEA8EE788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2D992-C3A0-4B1E-9316-5B8D4F817A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F29C-3688-4B0B-AC6C-03710A943C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34A9-0107-415D-83F6-71EA120B0A3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1C59-5579-4307-B0F1-D940ED6D3E7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0F83E-24AC-4C46-900C-E9400C8B48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6CFA0-C1D4-48E9-BCB2-7649E1C0A2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3723-AF76-41B8-9D17-A042EA3DEC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25DD4-E1E2-4AEC-BC84-8CD9BE3DD6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D93C-69CB-442C-B0CD-C75F639CA04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6965-13EF-4E83-85B6-E55A436E99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60B8-E3B0-4E71-8684-87E899CE3F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1084-6B39-4D6D-B5BF-3B937DD049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FC39-963D-414F-9EBC-5CC8E44D94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7182-B67F-49C6-9FB1-4D9D942CC2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45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4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B2DE06AC-1447-4DCC-8F6F-EDD6B51A8F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4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.th/imgres?imgurl=http://www.igetweb.com/www/businessshot/private_folder/lawyer_visiting_client_ha.gif&amp;imgrefurl=http://www.businessshot.com/index.php?mo=3&amp;art=169408&amp;usg=__FKRAQV1sigBK_N3b3WUkGHKHr_A=&amp;h=303&amp;w=350&amp;sz=91&amp;hl=en&amp;start=121&amp;tbnid=PUT1UoIAnijVPM:&amp;tbnh=104&amp;tbnw=120&amp;prev=/images?q=%E0%B8%98%E0%B8%B8%E0%B8%A3%E0%B8%81%E0%B8%B4%E0%B8%88&amp;start=120&amp;gbv=2&amp;ndsp=20&amp;hl=en&amp;sa=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th/imgres?imgurl=http://www.geocities.com/anesery/bp.gif&amp;imgrefurl=http://www.geocities.com/anesery/manage1.html&amp;usg=__1f-R7aC9LvQ-xARYXInLz-Oggj4=&amp;h=305&amp;w=400&amp;sz=18&amp;hl=en&amp;start=1&amp;tbnid=w12swF1SwcXyCM:&amp;tbnh=95&amp;tbnw=124&amp;prev=/images?q=%E0%B8%98%E0%B8%B8%E0%B8%A3%E0%B8%81%E0%B8%B4%E0%B8%88&amp;gbv=2&amp;hl=en&amp;sa=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1538" y="2143116"/>
            <a:ext cx="607730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ST201 </a:t>
            </a:r>
          </a:p>
          <a:p>
            <a:pPr algn="ctr"/>
            <a:r>
              <a:rPr lang="th-TH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สถิติเพื่อการวิจัยทางธุรกิจ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FF"/>
              </a:solidFill>
            </a:endParaRPr>
          </a:p>
        </p:txBody>
      </p:sp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effectLst/>
            </a:endParaRPr>
          </a:p>
          <a:p>
            <a:pPr eaLnBrk="1" hangingPunct="1">
              <a:lnSpc>
                <a:spcPct val="80000"/>
              </a:lnSpc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ด้านการจัดการ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การวิจัยเกี่ยวกับการทำงานเป็นหมู่คณะ เช่นการวิจัยเกี่ยวกับการปรับปรุงการจัดสายงานช่วงของอำนาจหน้าที่ การเป็นสมาชิกกลุ่ม และการวิจัยด้านจรรยาบรรณและนโยบายการจัดการที่เกี่ยวข้องกับมนุษย์ในองค์การ และปัจจัยทางการจัดการเช่น ความรับผิดชอบต่อสังคมของฝ่ายจัดการ การวิจัยถึงอิทธิพลของความสัมพันธ์ระหว่างค่านิยมส่วนบุคคลและค่านิยมต่อองค์กรต่อวัฒนธรรมองค์กร เป็นต้น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ด้านการบัญชี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การวิจัยเกี่ยวกับการหาวิธีการจดบันทึก รายงานทางการเงิน รวมถึงวิธีการตรวจสอบที่มีประสิทธิภาพที่สุด กำหนดการสรุปรายงานทางการเงินออกมาในรูปงบการเงิน โดยใช้วิธีบันทึกต่าง ๆ รวมถึงการหาวิธีเสนอข้อมูลทางการเงิน ตามมาตรฐาน และอย่างมีธรรมมาภิบาล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ด้านการเงิน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การดำเนินงานทางด้านการเงินทั่วไป และ การดำเนินงานของสถาบันการเงินโดยตรง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h-TH" sz="2800" dirty="0" smtClean="0">
              <a:effectLst/>
              <a:latin typeface="Angsana New" pitchFamily="18" charset="-34"/>
            </a:endParaRPr>
          </a:p>
        </p:txBody>
      </p:sp>
      <p:sp>
        <p:nvSpPr>
          <p:cNvPr id="13316" name="Rectangle 4" descr="team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th-TH" b="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บทบาทของการวิจัยทางธุรกิจ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</a:rPr>
              <a:t>ด้านการจัดการการผลิตและการดำเนินงาน</a:t>
            </a:r>
            <a:r>
              <a:rPr lang="th-TH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th-TH" sz="2400" dirty="0" smtClean="0">
                <a:solidFill>
                  <a:srgbClr val="000000"/>
                </a:solidFill>
                <a:effectLst/>
              </a:rPr>
              <a:t>กระบวนการแปรสภาพทรัพยากรธรรมชาติ วัตถุดิบ ให้เป็นผลผลิต โดยผ่านกระบวนการผลิตที่ใช้แรงงาน เครื่องจักร เพื่อนำมาเข้าร่วมกระบวนการผลิตให้เป็นสินค้าและบริการเพื่อจัดจำหน่าย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 </a:t>
            </a:r>
            <a:r>
              <a:rPr lang="th-TH" sz="2400" dirty="0" smtClean="0">
                <a:solidFill>
                  <a:srgbClr val="000000"/>
                </a:solidFill>
                <a:effectLst/>
              </a:rPr>
              <a:t>การควบคุมการผลิต การกำหนดเวลาและอัตราการผลิต หรือจัดสายการผลิต การจัดการด้านคุณภาพ การกำหนดบุคลากรในแผนการผลิต </a:t>
            </a:r>
            <a:endParaRPr lang="en-US" sz="2400" dirty="0" smtClean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</a:rPr>
              <a:t>การจัดการด้านเศรษฐศาสตร์ธุรกิจ</a:t>
            </a:r>
            <a:r>
              <a:rPr lang="th-TH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th-TH" sz="2400" dirty="0" smtClean="0">
                <a:solidFill>
                  <a:srgbClr val="000000"/>
                </a:solidFill>
                <a:effectLst/>
              </a:rPr>
              <a:t>การพยากรณ์ความต้องการหรืออุปสงค์ในสินค้าและบริการ นโยบายเกี่ยวกับราคาหรือเงินทุนกิจการ การพยากรณ์อุปสงค์ในสินค้าของกิจการ ควรยืดหยุ่นของราคาสินค้า นโยบายเกี่ยวกับราคาเมื่อมีผู้ขายน้อยราย งบประมาณเงินทุนของกิจการ</a:t>
            </a:r>
          </a:p>
          <a:p>
            <a:pPr eaLnBrk="1" hangingPunct="1">
              <a:lnSpc>
                <a:spcPct val="80000"/>
              </a:lnSpc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sz="20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th-TH" b="1" dirty="0" smtClean="0">
                <a:solidFill>
                  <a:srgbClr val="663300"/>
                </a:solidFill>
                <a:effectLst/>
              </a:rPr>
              <a:t>ด้านสังคมศาสตร์อื่น ๆ ที่เกี่ยวข้องกับ</a:t>
            </a:r>
            <a:r>
              <a:rPr lang="th-TH" b="1" dirty="0" smtClean="0">
                <a:solidFill>
                  <a:srgbClr val="663300"/>
                </a:solidFill>
                <a:effectLst/>
              </a:rPr>
              <a:t>ธุรกิจ</a:t>
            </a:r>
          </a:p>
          <a:p>
            <a:pPr eaLnBrk="1" hangingPunct="1">
              <a:lnSpc>
                <a:spcPct val="80000"/>
              </a:lnSpc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</a:rPr>
              <a:t>ด้านสาธารณสุข</a:t>
            </a:r>
          </a:p>
          <a:p>
            <a:pPr eaLnBrk="1" hangingPunct="1">
              <a:lnSpc>
                <a:spcPct val="80000"/>
              </a:lnSpc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</a:rPr>
              <a:t>ด้านอื่นๆ ที่ต้องการคำตอบจากการวิจัย </a:t>
            </a:r>
            <a:endParaRPr lang="th-TH" b="1" dirty="0" smtClean="0">
              <a:solidFill>
                <a:srgbClr val="6633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h-TH" sz="2000" b="1" dirty="0" smtClean="0">
                <a:solidFill>
                  <a:srgbClr val="000000"/>
                </a:solidFill>
                <a:effectLst/>
              </a:rPr>
              <a:t>		</a:t>
            </a:r>
            <a:r>
              <a:rPr lang="th-TH" sz="2000" b="1" dirty="0" smtClean="0">
                <a:solidFill>
                  <a:srgbClr val="000000"/>
                </a:solidFill>
                <a:effectLst/>
              </a:rPr>
              <a:t> </a:t>
            </a:r>
            <a:endParaRPr lang="th-TH" sz="2000" b="1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14341" name="Rectangle 5" descr="team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บทบาทของการวิจัยทางธุรกิจ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3224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  <a:effectLst/>
              </a:rPr>
              <a:t>ความจำเป็นที่ต้องใช้การวิจัยทางธุรกิจ</a:t>
            </a:r>
            <a:endParaRPr lang="th-TH" sz="4000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4958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rgbClr val="663300"/>
                </a:solidFill>
                <a:effectLst/>
                <a:latin typeface="Angsana New" pitchFamily="18" charset="-34"/>
              </a:rPr>
              <a:t>เงื่อนไขด้านเวลา</a:t>
            </a:r>
            <a:r>
              <a:rPr lang="en-US" sz="4000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(Time constraints)</a:t>
            </a:r>
            <a:r>
              <a:rPr lang="en-US" sz="4000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rgbClr val="663300"/>
                </a:solidFill>
                <a:effectLst/>
                <a:latin typeface="Angsana New" pitchFamily="18" charset="-34"/>
              </a:rPr>
              <a:t>ความสามารถในการจัดหาข้อมูล</a:t>
            </a:r>
            <a:r>
              <a:rPr lang="en-US" sz="4000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(Availability of data)</a:t>
            </a:r>
            <a:r>
              <a:rPr lang="en-US" sz="4000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rgbClr val="663300"/>
                </a:solidFill>
                <a:effectLst/>
                <a:latin typeface="Angsana New" pitchFamily="18" charset="-34"/>
              </a:rPr>
              <a:t>ลักษณะของการตัดสินใจ</a:t>
            </a:r>
            <a:r>
              <a:rPr lang="en-US" sz="4000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(Nature of the decision)</a:t>
            </a:r>
            <a:r>
              <a:rPr lang="en-US" sz="4000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rgbClr val="663300"/>
                </a:solidFill>
                <a:effectLst/>
                <a:latin typeface="Angsana New" pitchFamily="18" charset="-34"/>
              </a:rPr>
              <a:t>ผลประโยชน์เปรียบเทียบกับต้นทุน</a:t>
            </a:r>
            <a:r>
              <a:rPr lang="en-US" sz="4000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(Benefits versus Costs)</a:t>
            </a:r>
            <a:r>
              <a:rPr lang="en-US" sz="4000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ประเภทการวิจัย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3600" b="1" dirty="0" err="1" smtClean="0">
                <a:solidFill>
                  <a:srgbClr val="000000"/>
                </a:solidFill>
              </a:rPr>
              <a:t>แบ่งตามจุดมุ่งหมายเป็นเกณฑ์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endParaRPr lang="en-US" sz="3600" b="1" dirty="0" smtClean="0">
              <a:solidFill>
                <a:srgbClr val="000000"/>
              </a:solidFill>
            </a:endParaRPr>
          </a:p>
          <a:p>
            <a:pPr eaLnBrk="1" hangingPunct="1"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การวิจัยพื้นฐาน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หรือวิจัยบริสุทธิ์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(Pure or Basic Research) </a:t>
            </a:r>
          </a:p>
          <a:p>
            <a:pPr eaLnBrk="1" hangingPunct="1"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การวิจัยประยุกต์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(Applied Research) 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b="1" dirty="0" err="1" smtClean="0">
                <a:solidFill>
                  <a:srgbClr val="000000"/>
                </a:solidFill>
              </a:rPr>
              <a:t>แบ่งตามระเบียบวิธีของการวิจัย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การวิจัยเชิงประวัติศาสตร์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(Historical Research) </a:t>
            </a:r>
          </a:p>
          <a:p>
            <a:pPr eaLnBrk="1" hangingPunct="1"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การวิจัยเชิงพรรณนา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(Descriptive Research) </a:t>
            </a:r>
          </a:p>
          <a:p>
            <a:pPr eaLnBrk="1" hangingPunct="1"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การวิจัยเชิงทดลอง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(Experimental Research)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ประเภทการวิจัย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buClr>
                <a:srgbClr val="2E7E2E"/>
              </a:buCl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rgbClr val="000000"/>
                </a:solidFill>
                <a:effectLst/>
              </a:rPr>
              <a:t>แบ่งตามวิธีการศึกษาค้นคว้า</a:t>
            </a:r>
            <a:endParaRPr lang="th-TH" sz="4000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Clr>
                <a:srgbClr val="2E7E2E"/>
              </a:buClr>
              <a:buFont typeface="Wingdings" pitchFamily="2" charset="2"/>
              <a:buChar char="Ø"/>
              <a:defRPr/>
            </a:pPr>
            <a:r>
              <a:rPr lang="th-TH" sz="40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การวิจัยเพื่อบุกเบิก </a:t>
            </a:r>
          </a:p>
          <a:p>
            <a:pPr eaLnBrk="1" hangingPunct="1">
              <a:buClr>
                <a:srgbClr val="2E7E2E"/>
              </a:buClr>
              <a:buFont typeface="Wingdings" pitchFamily="2" charset="2"/>
              <a:buChar char="Ø"/>
              <a:defRPr/>
            </a:pPr>
            <a:r>
              <a:rPr lang="th-TH" sz="40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การวิจัยเพื่อพรรณนา </a:t>
            </a:r>
          </a:p>
          <a:p>
            <a:pPr eaLnBrk="1" hangingPunct="1">
              <a:buClr>
                <a:srgbClr val="2E7E2E"/>
              </a:buClr>
              <a:buFont typeface="Wingdings" pitchFamily="2" charset="2"/>
              <a:buChar char="Ø"/>
              <a:defRPr/>
            </a:pPr>
            <a:r>
              <a:rPr lang="th-TH" sz="40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การวิจัยเพื่ออธิบาย </a:t>
            </a:r>
          </a:p>
          <a:p>
            <a:pPr eaLnBrk="1" hangingPunct="1">
              <a:buClr>
                <a:srgbClr val="2E7E2E"/>
              </a:buClr>
              <a:buFont typeface="Wingdings" pitchFamily="2" charset="2"/>
              <a:buChar char="Ø"/>
              <a:defRPr/>
            </a:pPr>
            <a:r>
              <a:rPr lang="th-TH" sz="40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การวิจัยเพื่อตรวจสอบสมมติฐาน </a:t>
            </a:r>
          </a:p>
          <a:p>
            <a:pPr eaLnBrk="1" hangingPunct="1">
              <a:defRPr/>
            </a:pPr>
            <a:endParaRPr lang="th-TH" sz="4000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</p:txBody>
      </p:sp>
      <p:pic>
        <p:nvPicPr>
          <p:cNvPr id="17412" name="Picture 5" descr="lawyer_visiting_client_h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4941888"/>
            <a:ext cx="2808287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3600" b="1" dirty="0" err="1" smtClean="0">
                <a:solidFill>
                  <a:srgbClr val="3333FF"/>
                </a:solidFill>
                <a:effectLst/>
              </a:rPr>
              <a:t>แบ่งตามวิธีการที่ใช้ในการวิจัย</a:t>
            </a:r>
            <a:endParaRPr lang="en-US" sz="3600" b="1" i="1" dirty="0" smtClean="0">
              <a:solidFill>
                <a:srgbClr val="3333FF"/>
              </a:solidFill>
              <a:effectLst/>
            </a:endParaRPr>
          </a:p>
          <a:p>
            <a:pPr eaLnBrk="1" hangingPunct="1">
              <a:defRPr/>
            </a:pPr>
            <a:r>
              <a:rPr lang="en-US" b="1" i="1" dirty="0" err="1" smtClean="0">
                <a:solidFill>
                  <a:srgbClr val="663300"/>
                </a:solidFill>
                <a:effectLst/>
              </a:rPr>
              <a:t>การวิจัยเชิงคุณภาพ</a:t>
            </a:r>
            <a:r>
              <a:rPr lang="en-US" b="1" i="1" dirty="0" smtClean="0">
                <a:solidFill>
                  <a:srgbClr val="663300"/>
                </a:solidFill>
                <a:effectLst/>
              </a:rPr>
              <a:t> (Qualitative Research)</a:t>
            </a:r>
            <a:r>
              <a:rPr lang="en-US" b="1" dirty="0" smtClean="0">
                <a:solidFill>
                  <a:srgbClr val="663300"/>
                </a:solidFill>
                <a:effectLst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มักพรรณนาปรากฏการณ์อันใดอันหนึ่ง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เพื่อให้เห็นความสัมพันธ์ของปรากฏการณ์โดยใช้ปรากฏการณ์นั้นเป็นกุญแจไขลักษณะรวมของทั้งระบบต้องศึกษารายละเอียดของเหตุการณ์หนึ่ง ๆ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และสภาพแวดล้อมทั้งหมดทำให้มีตัวแปรเข้ามาเกี่ยวข้องเป็นจำนวนมาก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วิธีการเก็บรวบรวมข้อมูลที่นิยม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มักใช้กัน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2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วิธี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คือ</a:t>
            </a:r>
            <a:endParaRPr lang="en-US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	1.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การสังเกตทั้งแบบไม่มีส่วนรวมและมีส่วนร่วม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	2.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การสัมภาษณ์อย่างไม่เป็นทางการและเจาะลึก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ประเภทการวิจัย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ประเภทการวิจัย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3333FF"/>
              </a:buClr>
              <a:buFont typeface="Wingdings" pitchFamily="2" charset="2"/>
              <a:buChar char="Ø"/>
              <a:defRPr/>
            </a:pPr>
            <a:r>
              <a:rPr lang="en-US" sz="3600" b="1" i="1" dirty="0" err="1" smtClean="0">
                <a:solidFill>
                  <a:srgbClr val="663300"/>
                </a:solidFill>
                <a:effectLst/>
                <a:latin typeface="Angsana New" pitchFamily="18" charset="-34"/>
              </a:rPr>
              <a:t>การวิจัยเชิงปริมาณ</a:t>
            </a:r>
            <a:r>
              <a:rPr lang="en-US" sz="3600" b="1" i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(Quantitative Analysis)</a:t>
            </a:r>
            <a:r>
              <a:rPr lang="en-US" sz="3600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มักให้ความสำคัญกับการจัดการในเรื่อง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ตัวเลข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มีตัวแปรที่ใช้ในการศึกษาหลายตัว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นิยมใช้กันอย่างกว้างขวาง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เพราะมีรูปแบบการรวบรวมข้อมูลที่สามารถดำเนินการได้อย่างมีประสิทธิภาพ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สามารถสืบอ้าง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(Generalize)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ไปสู่ประชากรได้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*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มีการสร้างมาตรวัดประเภทต่าง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ๆ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ในการสำรวจขนาดใหญ่จะอาศัยการวิเคราะห์ทางสถิติ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มีการสร้างแบบจำลองทางคณิตศาสตร์เพื่อวิเคราะห์ความสัมพันธ์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ความเป็นเหตุเป็นผลของตัวแปรต่าง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ๆ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*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ความแตกต่างของการวิจัยเชิงคุณภาพและการวิจัยเชิงปริมาณคือ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วิธีการเก็บรวบรวมข้อมูลและ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วิธีการวิเคราะห์ข้อมูลในทางวิชาการ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ประเภทการวิจัย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err="1" smtClean="0">
                <a:solidFill>
                  <a:srgbClr val="663300"/>
                </a:solidFill>
                <a:effectLst/>
              </a:rPr>
              <a:t>แบ่งตามเนื้อหา</a:t>
            </a:r>
            <a:endParaRPr lang="en-US" sz="3600" b="1" i="1" dirty="0" smtClean="0">
              <a:solidFill>
                <a:srgbClr val="6633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การวิจัยเชิงประวัติศาสตร์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(Historical Research)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การวิจัยเชิงสำรวจ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(Survey Studies)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การวิจัยเชิงสหสัมพันธ์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(Correlation Studies)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§"/>
              <a:defRPr/>
            </a:pP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การวิจัยเชิงทดลอง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(Experimental Research)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</a:t>
            </a:r>
            <a:r>
              <a:rPr lang="en-US" sz="3600" b="1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การจัดแบ่งประเภทการวิจัยเช่นนี้ก็เพื่อสะดวกในการพิจารณาธรรมชาติของปัญหาที่จะทำการวิจัย </a:t>
            </a:r>
            <a:r>
              <a:rPr lang="en-US" sz="3600" b="1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การจัดเก็บข้อมูล</a:t>
            </a:r>
            <a:r>
              <a:rPr lang="en-US" sz="3600" b="1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en-US" sz="3600" b="1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และชนิดของ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ข้อมูล</a:t>
            </a:r>
            <a:r>
              <a:rPr lang="en-US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00034" y="1500174"/>
            <a:ext cx="8389967" cy="1752600"/>
          </a:xfrm>
        </p:spPr>
        <p:txBody>
          <a:bodyPr/>
          <a:lstStyle/>
          <a:p>
            <a:pPr eaLnBrk="1" hangingPunct="1">
              <a:defRPr/>
            </a:pPr>
            <a:r>
              <a:rPr lang="th-TH" sz="7200" b="1" dirty="0" smtClean="0">
                <a:solidFill>
                  <a:srgbClr val="000000"/>
                </a:solidFill>
                <a:effectLst/>
              </a:rPr>
              <a:t>ปัญหาการวิจัยหรือ</a:t>
            </a:r>
          </a:p>
          <a:p>
            <a:pPr eaLnBrk="1" hangingPunct="1">
              <a:defRPr/>
            </a:pPr>
            <a:r>
              <a:rPr lang="th-TH" sz="7200" b="1" dirty="0" smtClean="0">
                <a:solidFill>
                  <a:srgbClr val="000000"/>
                </a:solidFill>
                <a:effectLst/>
              </a:rPr>
              <a:t>การเลือกหัวข้อที่จะทำการวิจัย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92837"/>
          </a:xfrm>
        </p:spPr>
        <p:txBody>
          <a:bodyPr/>
          <a:lstStyle/>
          <a:p>
            <a:pPr eaLnBrk="1" hangingPunct="1">
              <a:buClr>
                <a:srgbClr val="3333FF"/>
              </a:buClr>
              <a:buFont typeface="Wingdings" pitchFamily="2" charset="2"/>
              <a:buChar char="Ø"/>
              <a:defRPr/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ปัญหาและคำถามการวิจัย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(Research Problem</a:t>
            </a:r>
            <a:r>
              <a:rPr lang="tr-TR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and 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Question)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หมายถึง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สิ่งที่ก่อให้เกิดความสงสัย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ใคร่รู้และหาคำตอบ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ดังนั้น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การกำหนดปัญหาการวิจัย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จึงหมายถึง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การระบุประเด็นที่สงสัย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และประสงค์ที่จะหาคำตอบ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แบ่งได้เป็น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2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ประเภท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		1.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ปัญหาทางวิชาการ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นั้นเป็นเรื่องที่ผู้วิจัยอยากจะ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รู้คำตอบ</a:t>
            </a:r>
            <a:r>
              <a:rPr lang="en-US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เกี่ยวกับแนวคิด</a:t>
            </a:r>
            <a:r>
              <a:rPr lang="en-US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ทฤษฎีหรือองค์ความรู้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หรือเข้าใจในปัญหาที่แตกต่างจากการค้นพบแนวคิดหรือองค์ความรู้ใหม่เท่านั้น </a:t>
            </a: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2.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ปัญหาทางปฏิบัติ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เป็นปัญหาที่อยากรู้และ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หาคำตอบ</a:t>
            </a:r>
            <a:r>
              <a:rPr lang="en-US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เพื่อนำไปใช้ประโยชน์ในการทำงานหรือกำหนดแนวทางแนวปฏิบัติ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endParaRPr lang="en-US" sz="4000" b="1" i="1" dirty="0" smtClean="0">
              <a:solidFill>
                <a:srgbClr val="FF6600"/>
              </a:solidFill>
              <a:effectLst/>
              <a:latin typeface="Angsana New" pitchFamily="18" charset="-34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000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...</a:t>
            </a:r>
            <a:r>
              <a:rPr lang="en-US" sz="40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อะไรคือ</a:t>
            </a:r>
            <a:r>
              <a:rPr lang="en-US" sz="4000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 </a:t>
            </a:r>
            <a:r>
              <a:rPr lang="en-US" sz="40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ตัวปัญหา</a:t>
            </a:r>
            <a:r>
              <a:rPr lang="en-US" sz="4000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 </a:t>
            </a:r>
            <a:r>
              <a:rPr lang="en-US" sz="40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อะไร</a:t>
            </a:r>
            <a:r>
              <a:rPr lang="en-US" sz="4000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 </a:t>
            </a:r>
            <a:r>
              <a:rPr lang="en-US" sz="40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คืออาการที่แสดงออกมา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33CC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02550" cy="2089150"/>
          </a:xfrm>
        </p:spPr>
        <p:txBody>
          <a:bodyPr/>
          <a:lstStyle/>
          <a:p>
            <a:pPr eaLnBrk="1" hangingPunct="1">
              <a:defRPr/>
            </a:pPr>
            <a:r>
              <a:rPr lang="th-TH" sz="7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th-TH" sz="7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h-TH" sz="72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42910" y="2500306"/>
            <a:ext cx="80645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h-TH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สถิติเพื่อการวิจัยทางธุรกิจ</a:t>
            </a:r>
          </a:p>
        </p:txBody>
      </p:sp>
      <p:pic>
        <p:nvPicPr>
          <p:cNvPr id="4" name="Picture 3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663300"/>
                </a:solidFill>
              </a:rPr>
              <a:t>หลักเกณฑ์ในการเลือกปัญหาการวิจัย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เลือกปัญหาโดย</a:t>
            </a:r>
            <a:r>
              <a:rPr lang="th-TH" b="1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คำนึงถึงความสนใจของตนเอง</a:t>
            </a: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เป็นที่ตั้ง </a:t>
            </a:r>
          </a:p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เลือกปัญหาที่</a:t>
            </a:r>
            <a:r>
              <a:rPr lang="th-TH" b="1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ตรงกับความสามารถและความรู้</a:t>
            </a: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ของตนเอง </a:t>
            </a:r>
          </a:p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เลือกปัญหาที่</a:t>
            </a:r>
            <a:r>
              <a:rPr lang="th-TH" b="1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มีคุณค่าและเป็นปัญหาใหม่ ๆ</a:t>
            </a: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en-US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เลือกปัญหาโดย</a:t>
            </a:r>
            <a:r>
              <a:rPr lang="th-TH" b="1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คำนึงถึงความเหมาะสม</a:t>
            </a: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ในเรื่องของเวลา งบประมาณและบุคลากรของตน </a:t>
            </a:r>
          </a:p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เลือกปัญหาโดยคำนึง</a:t>
            </a:r>
            <a:r>
              <a:rPr lang="th-TH" b="1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สภาพเอื้ออำนวยต่อการทำวิจัย</a:t>
            </a: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การแก้ปัญหานั้นมีโอกาสจะได้รับความร่วมมือจากเกี่ยวข้อง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การแก้ปัญหานั้นมีอุปกรณ์หรือเครื่องมือที่จะใช้ในการเก็บรวบรวมข้อมูลหรือไม่ </a:t>
            </a:r>
          </a:p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การแก้ปัญหานั้น มีแหล่งวิชาการหรือฐานความรู้ที่จะให้ค้นคว้าหรือไม่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Clr>
                <a:srgbClr val="6633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การศึกษาที่ผ่านมาต้องมีการปรับปรุงแก้ไขให้ทันเหตุการณ์เสมอ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 descr="team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18487" cy="1157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th-TH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h-TH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การเขียนประเด็นของปัญหาควรมีหลักการดังนี้</a:t>
            </a:r>
            <a:br>
              <a:rPr lang="th-TH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th-TH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  <a:effectLst/>
              </a:rPr>
              <a:t>1</a:t>
            </a: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. เป็นประเด็นที่น่าสนใจ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2. เป็นประเด็นที่เป็นปัญหาจริง ๆ อยู่ในปัจจุบัน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3.  เขียนให้ตรงประเด็น ข้อมูลเชิงเหตุผลควรจะนำไปสู่จุดที่เป็นปัญหาที่จะทำการวิจัย และชี้ให้เห็นความสำคัญของสิ่งที่จะทำวิจัย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4. เป็นปัญหาที่จะค้นหาคำตอบได้ด้วยวิธีการวิจัย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ไม่ยืดยาวจนน่าเบื่อ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6. ใช้ภาษาง่าย ๆ จัดลำดับประเด็นที่เสนอให้เป็นขั้นตอนต่อเนื่องกัน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7. เป็นประเด็นที่น่าจะเป็นประโยชน์เมื่อทำการวิจัยเสร็จสิ้นแล้ว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8. อยู่ในวิสัยที่ผู้วิจัยคิดว่าน่าจะทำได้ทั้งในแง่ของเวลา ค่าใช้จ่ายตามความสามารถของ ผู้วิจัย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74638"/>
            <a:ext cx="7058025" cy="1143000"/>
          </a:xfrm>
          <a:gradFill rotWithShape="1">
            <a:gsLst>
              <a:gs pos="0">
                <a:srgbClr val="663300"/>
              </a:gs>
              <a:gs pos="100000">
                <a:schemeClr val="tx1"/>
              </a:gs>
            </a:gsLst>
            <a:lin ang="5400000" scaled="1"/>
          </a:gradFill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แหล่งของปัญหาการวิจัย</a:t>
            </a: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th-TH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997450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1.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วิเคราะห์ผลงานวิจัยที่ผู้อื่นเคยทำมาก่อน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2.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การระดมสมองและการประชุมตลอดจนคำกล่าว คำปราศรัย พูดคุย ข้อเสนอแนะของผู้รู้ ผู้เชี่ยวชาญเรื่องต่าง ๆ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3.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วิเคราะห์แนวโน้มของเหตุการณ์ที่จะเกิดขึ้น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4.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ข้อโต้แย้ง หรือการวิพากษ์วิจารณ์ของบุคคลที่อยู่ในวงการในเรื่องใดเรื่องหนึ่ง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5.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ศึกษาปัญหาจากสถาบันต่าง ๆ หรือสถานที่ที่มีการวิจัยหรือเชื่อมโยงกับการวิจัยได้ หรือบุคคลที่ทำการวิจัย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6.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การอ่านเอกสาร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7.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การอ่านบทคัดย่อปริญญานิพนธ์ หรือบทคัดย่อรายงานการวิจัย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8.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ประสบการณ์ของผู้วิจัยเอง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9.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การจัดสัมมนา และมีการอภิปรายประเด็นปัญหาต่าง ๆ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ln w="38100" cmpd="dbl"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ลักษณะของปัญหาการวิจัยที่เหมาะสม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th-TH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เป็นปัญหาที่มีความสำคัญ มีประโยชน์แก่ผู้ที่เกี่ยวข้อง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30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th-TH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เป็นปัญหาที่สามารถหาคำตอบ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30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th-TH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เป็นปัญหาที่สามารถหาข้อมูลมาตรวจสอบสมมติฐาน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30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th-TH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เป็นปัญหาที่สามารถให้ความหมายที่ชัดเจนหรือกำหนดขอบเขตและนิยามปัญหา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30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th-TH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เป็นปัญหาที่สามารถวางแผนการดำเนินงานตามขั้นตอนต่าง ๆ ไว้ล่วงหน้าได้ 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th-TH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เป็นปัญหาที่ไม่เกินกำลังความสามารถของผู้วิจัยที่จะทำให้สำเร็จ 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th-TH" sz="3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ัญหาที่สามารถหาเครื่องมือหรือสร้างเครื่องมือที่มีคุณภาพเพื่อใช้รวบรวมข้อมูลและสรุปผลได้อย่างถูกต้อ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หลักการตั้งชื่อหัวข้อปัญหาการวิจัยหรือชื่อเรื่อง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1.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ใช้ภาษาง่าย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กะทัดรัดที่สุด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และมีความชัดเจน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2.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มักเขียนในรูปของวลีที่เป็นลักษณะประโยคบอกเล่า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ไม่ใช่ประโยคเชิงปฏิเสธ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หรือเป็นลักษณะของคำถาม</a:t>
            </a:r>
            <a:endParaRPr lang="en-US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3.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สะท้อนให้เห็นภาพรวมของเรื่องที่จะทำการวิจัย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4.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ขึ้นต้นในลักษณะของคำนาม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เช่น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………..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หรือความ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…....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หรือโครงสร้าง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........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หรือประสิทธิภาพ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......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หรือผลกระทบ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...........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ความสัมพันธ์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……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หรือปัจจัย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……..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5.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การตั้งชื่อหัวข้อปัญหาจะต้องระวังไม่ให้ซ้ำซ้อนกับผู้อื่น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ตัวอย่างหัวข้อปัญหาการวิจัย</a:t>
            </a:r>
            <a:r>
              <a:rPr lang="th-TH" dirty="0" smtClean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3300"/>
              </a:buClr>
              <a:buSzPct val="155000"/>
              <a:buFont typeface="Wingdings" pitchFamily="2" charset="2"/>
              <a:buChar char="§"/>
              <a:defRPr/>
            </a:pPr>
            <a:r>
              <a:rPr lang="en-US" sz="36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ตัวอย่างที่</a:t>
            </a:r>
            <a:r>
              <a:rPr lang="en-US" sz="3600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 1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“ปัจจัยที่มีผลต่อการลาออกของพนักงานประจำของบริษัทร่วมทุนระหว่างประเทศญี่ปุ่นและสหรัฐอเมริกาแห่งหนึ่งในนิคมอุตสาหกรรมอีสเทิร์นซีบอร์ด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ระยอง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)”</a:t>
            </a:r>
            <a:endParaRPr lang="en-US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Clr>
                <a:srgbClr val="663300"/>
              </a:buClr>
              <a:buSzPct val="155000"/>
              <a:buFont typeface="Wingdings" pitchFamily="2" charset="2"/>
              <a:buChar char="§"/>
              <a:defRPr/>
            </a:pPr>
            <a:r>
              <a:rPr lang="en-US" sz="36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วัตถุประสงค์</a:t>
            </a:r>
            <a:r>
              <a:rPr lang="en-US" sz="3600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คือ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การศึกษาปัจจัยที่มีผลต่อการลาออก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Clr>
                <a:srgbClr val="663300"/>
              </a:buClr>
              <a:buSzPct val="155000"/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ตัวแปรที่ศึกษา</a:t>
            </a:r>
            <a:r>
              <a:rPr lang="en-US" sz="3600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คือ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การตัดสินใจลาออกจากงานของพนักงาน</a:t>
            </a:r>
            <a:endParaRPr lang="en-US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buClr>
                <a:srgbClr val="663300"/>
              </a:buClr>
              <a:buSzPct val="155000"/>
              <a:buFont typeface="Wingdings" pitchFamily="2" charset="2"/>
              <a:buChar char="§"/>
              <a:defRPr/>
            </a:pP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กลุ่มตัวอย่าง</a:t>
            </a:r>
            <a:r>
              <a:rPr lang="en-US" sz="3600" b="1" i="1" dirty="0" smtClean="0">
                <a:solidFill>
                  <a:srgbClr val="FF66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b="1" i="1" dirty="0" err="1" smtClean="0">
                <a:solidFill>
                  <a:srgbClr val="FF6600"/>
                </a:solidFill>
                <a:effectLst/>
                <a:latin typeface="Angsana New" pitchFamily="18" charset="-34"/>
              </a:rPr>
              <a:t>คือ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พนักงานประจำของบริษัทร่วมทุนระหว่างประเทศญี่ปุ่นและสหรัฐอเมริกาแห่งหนึ่งในนิคมอุตสาหกรรมอีสเทิร์นซีบอร์ด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ระยอง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)</a:t>
            </a: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ที่ลาออกในช่วงที่สนใจศึกษา</a:t>
            </a:r>
            <a:endParaRPr lang="en-US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50030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solidFill>
                  <a:srgbClr val="FF6600"/>
                </a:solidFill>
                <a:latin typeface="Angsana New" pitchFamily="18" charset="-34"/>
              </a:rPr>
              <a:t>วัตถุประสงค์</a:t>
            </a:r>
            <a:r>
              <a:rPr lang="en-US" sz="4000" dirty="0" err="1" smtClean="0">
                <a:solidFill>
                  <a:srgbClr val="FF6600"/>
                </a:solidFill>
                <a:latin typeface="Angsana New" pitchFamily="18" charset="-34"/>
              </a:rPr>
              <a:t>การวิจัย</a:t>
            </a:r>
            <a:r>
              <a:rPr lang="en-US" sz="4000" dirty="0" smtClean="0">
                <a:solidFill>
                  <a:srgbClr val="FF6600"/>
                </a:solidFill>
                <a:latin typeface="Angsana New" pitchFamily="18" charset="-34"/>
              </a:rPr>
              <a:t> (Research Objective</a:t>
            </a:r>
            <a:r>
              <a:rPr lang="en-US" sz="4000" u="sng" dirty="0" smtClean="0">
                <a:solidFill>
                  <a:srgbClr val="FF6600"/>
                </a:solidFill>
                <a:latin typeface="Angsana New" pitchFamily="18" charset="-34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solidFill>
                  <a:srgbClr val="FF6600"/>
                </a:solidFill>
                <a:latin typeface="Angsana New" pitchFamily="18" charset="-34"/>
              </a:rPr>
              <a:t>การกำหนดวัตถุประสงค์การวิจัย</a:t>
            </a:r>
            <a:r>
              <a:rPr lang="en-US" sz="4000" dirty="0" smtClean="0">
                <a:solidFill>
                  <a:srgbClr val="FF6600"/>
                </a:solidFill>
                <a:latin typeface="Angsana New" pitchFamily="18" charset="-34"/>
              </a:rPr>
              <a:t> (Research Objective</a:t>
            </a:r>
            <a:r>
              <a:rPr lang="en-US" sz="4000" u="sng" dirty="0" smtClean="0">
                <a:solidFill>
                  <a:srgbClr val="FF6600"/>
                </a:solidFill>
                <a:latin typeface="Angsana New" pitchFamily="18" charset="-34"/>
              </a:rPr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 cap="flat">
            <a:solidFill>
              <a:schemeClr val="accent1"/>
            </a:solidFill>
            <a:prstDash val="lgDash"/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การเขียนวัตถุประสงค์การวิจัย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 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ต้องเป็นสิ่งที่ปฏิบัติจริง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 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วัดได้ประเมินได้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 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ซึ่งก็คือผลที่เกิดขึ้นจากการวิจัยนั่นเอง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 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ซึ่งอาจจะเป็นผลที่เป็นผลลัพธ์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(Output)  (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งานวิจัยบางเรื่องก็อาจเป็นผลที่เป็น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กระบวนการ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(Process)  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ผลงาน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(Outcome)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ตัวอย่างเช่น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วัตถุประสงค์ของการวิจัยเกี่ยวกับความต้องการในการพัฒนาบุคลากรด้านบริหารงานบริการประชาชน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1. 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เพื่อศึกษาความต้องการการพัฒนาของบุคลากรในด้าน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บริหารงานบริการประชาชน</a:t>
            </a:r>
            <a:endParaRPr lang="en-US" sz="28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2.  เพื่อศึกษาถึงประสิทธิภาพของบุคลากรที่ได้รับการพัฒนาในด้านของการให้บริการแก่ประชาชน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หลักเกณฑ์ในการกำหนดวัตถุประสงค์สำหรับการวิจัย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th-TH" sz="4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ความชัดเจนของวัตถุประสงค์ </a:t>
            </a: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th-TH" sz="4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ความไม่ซ้ำซ้อนของวัตถุประสงค์ที่จะวิจัย </a:t>
            </a: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th-TH" sz="40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ความสัมพันธ์ระหว่างวัตถุประสงค์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โจทย์ในชั้นเรียน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01080" cy="4495800"/>
          </a:xfrm>
        </p:spPr>
        <p:txBody>
          <a:bodyPr/>
          <a:lstStyle/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th-TH" sz="4000" dirty="0" smtClean="0">
                <a:solidFill>
                  <a:srgbClr val="000000"/>
                </a:solidFill>
                <a:latin typeface="Angsana New" pitchFamily="18" charset="-34"/>
              </a:rPr>
              <a:t>จงฝึกเขียนหัวข้อที่จะทำการวิจัย และวัตถุประสงค์งานวิจัย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02550" cy="2089150"/>
          </a:xfrm>
        </p:spPr>
        <p:txBody>
          <a:bodyPr/>
          <a:lstStyle/>
          <a:p>
            <a:pPr eaLnBrk="1" hangingPunct="1">
              <a:defRPr/>
            </a:pPr>
            <a:r>
              <a:rPr lang="th-TH" sz="7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th-TH" sz="7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h-TH" sz="72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00034" y="357166"/>
            <a:ext cx="80645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 smtClean="0">
                <a:solidFill>
                  <a:srgbClr val="000000"/>
                </a:solidFill>
                <a:effectLst/>
              </a:rPr>
              <a:t>Topics</a:t>
            </a:r>
            <a:endParaRPr lang="th-TH" sz="5400" b="1" dirty="0" smtClean="0">
              <a:solidFill>
                <a:srgbClr val="000000"/>
              </a:solidFill>
              <a:effectLst/>
            </a:endParaRPr>
          </a:p>
        </p:txBody>
      </p:sp>
      <p:pic>
        <p:nvPicPr>
          <p:cNvPr id="4" name="Picture 3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85786" y="1285860"/>
            <a:ext cx="806450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kumimoji="0" lang="th-TH" sz="4800" b="1" i="0" u="none" strike="noStrike" kern="0" cap="none" spc="0" normalizeH="0" baseline="0" noProof="0" dirty="0" smtClean="0"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</a:rPr>
              <a:t> ความหมาย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th-TH" sz="4800" b="1" kern="0" dirty="0" smtClean="0">
                <a:solidFill>
                  <a:srgbClr val="000000"/>
                </a:solidFill>
                <a:latin typeface="+mn-lt"/>
                <a:cs typeface="+mn-cs"/>
              </a:rPr>
              <a:t>ขั้นตอนการวิจัย</a:t>
            </a:r>
            <a:endParaRPr kumimoji="0" lang="th-TH" sz="4800" b="1" i="0" u="none" strike="noStrike" kern="0" cap="none" spc="0" normalizeH="0" baseline="0" noProof="0" dirty="0" smtClean="0">
              <a:solidFill>
                <a:srgbClr val="000000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th-TH" sz="4800" b="1" kern="0" dirty="0" smtClean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th-TH" sz="4800" b="1" kern="0" dirty="0" smtClean="0">
                <a:solidFill>
                  <a:srgbClr val="000000"/>
                </a:solidFill>
                <a:latin typeface="+mn-lt"/>
                <a:cs typeface="+mn-cs"/>
              </a:rPr>
              <a:t>ประเภท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th-TH" sz="4800" b="1" kern="0" dirty="0" smtClean="0">
                <a:solidFill>
                  <a:srgbClr val="000000"/>
                </a:solidFill>
                <a:latin typeface="+mn-lt"/>
                <a:cs typeface="+mn-cs"/>
              </a:rPr>
              <a:t>ปัญหาการวิจัย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th-TH" sz="4800" b="1" kern="0" dirty="0" smtClean="0">
                <a:solidFill>
                  <a:srgbClr val="000000"/>
                </a:solidFill>
                <a:latin typeface="+mn-lt"/>
                <a:cs typeface="+mn-cs"/>
              </a:rPr>
              <a:t>วัตถุประสงค์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lang="th-TH" sz="4800" b="1" kern="0" dirty="0" smtClean="0">
                <a:solidFill>
                  <a:srgbClr val="000000"/>
                </a:solidFill>
                <a:latin typeface="+mn-lt"/>
                <a:cs typeface="+mn-cs"/>
              </a:rPr>
              <a:t>ตัวอย่างและงานในชั้นเรียน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Font typeface="Arial" pitchFamily="34" charset="0"/>
              <a:buChar char="•"/>
              <a:tabLst/>
              <a:defRPr/>
            </a:pPr>
            <a:endParaRPr kumimoji="0" lang="th-TH" sz="4800" b="1" i="0" u="none" strike="noStrike" kern="0" cap="none" spc="0" normalizeH="0" baseline="0" noProof="0" dirty="0" smtClean="0">
              <a:solidFill>
                <a:srgbClr val="000000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ตัวอย่างหัวข้อวิจัย</a:t>
            </a:r>
            <a:endParaRPr lang="th-TH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500174"/>
            <a:ext cx="605967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solidFill>
                  <a:srgbClr val="000000"/>
                </a:solidFill>
              </a:rPr>
              <a:t>ชื่อเรื่องงานวิจัย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การ</a:t>
            </a:r>
            <a:r>
              <a:rPr lang="th-TH" dirty="0" smtClean="0">
                <a:solidFill>
                  <a:srgbClr val="000000"/>
                </a:solidFill>
              </a:rPr>
              <a:t>รับรู้และพฤติกรรมการดูแลตนเองของผู้ป่วยโรคเบาหวาน </a:t>
            </a:r>
            <a:endParaRPr lang="th-TH" dirty="0" smtClean="0">
              <a:solidFill>
                <a:srgbClr val="000000"/>
              </a:solidFill>
            </a:endParaRPr>
          </a:p>
          <a:p>
            <a:r>
              <a:rPr lang="th-TH" dirty="0" smtClean="0">
                <a:solidFill>
                  <a:srgbClr val="000000"/>
                </a:solidFill>
              </a:rPr>
              <a:t>ตำบล</a:t>
            </a:r>
            <a:r>
              <a:rPr lang="th-TH" dirty="0" smtClean="0">
                <a:solidFill>
                  <a:srgbClr val="000000"/>
                </a:solidFill>
              </a:rPr>
              <a:t>หนองกลางนา อำเภอเมือง จังหวัด</a:t>
            </a:r>
            <a:r>
              <a:rPr lang="th-TH" dirty="0" smtClean="0">
                <a:solidFill>
                  <a:srgbClr val="000000"/>
                </a:solidFill>
              </a:rPr>
              <a:t>ราชบุรี</a:t>
            </a:r>
          </a:p>
          <a:p>
            <a:endParaRPr lang="th-TH" dirty="0" smtClean="0">
              <a:solidFill>
                <a:srgbClr val="000000"/>
              </a:solidFill>
            </a:endParaRPr>
          </a:p>
          <a:p>
            <a:endParaRPr lang="th-TH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000372"/>
            <a:ext cx="853411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ตัวอย่างหัวข้อวิจัย</a:t>
            </a:r>
            <a:endParaRPr lang="th-TH" dirty="0" smtClean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785794"/>
            <a:ext cx="5786478" cy="2113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43248"/>
            <a:ext cx="9242291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ตัวอย่างหัวข้อวิจัย</a:t>
            </a:r>
            <a:endParaRPr lang="th-TH" dirty="0" smtClean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857232"/>
            <a:ext cx="729830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 descr="C:\Users\CHAN-I~1\AppData\Local\Temp\SNAGHTML16f801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12" y="2786058"/>
            <a:ext cx="8938944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ตัวอย่างหัวข้อวิจัย</a:t>
            </a:r>
            <a:endParaRPr lang="th-TH" dirty="0" smtClean="0">
              <a:solidFill>
                <a:srgbClr val="000000"/>
              </a:solidFill>
            </a:endParaRP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928670"/>
            <a:ext cx="661499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786058"/>
            <a:ext cx="845736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 anchor="t" anchorCtr="0"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000000"/>
                </a:solidFill>
                <a:effectLst/>
              </a:rPr>
              <a:t>Components of the Business Information System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1752600" cy="2971800"/>
          </a:xfrm>
          <a:gradFill rotWithShape="0">
            <a:gsLst>
              <a:gs pos="0">
                <a:srgbClr val="FFCC99">
                  <a:gamma/>
                  <a:tint val="33725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cap="flat">
            <a:solidFill>
              <a:srgbClr val="CC6600"/>
            </a:solidFill>
          </a:ln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endParaRPr lang="en-US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endParaRPr lang="en-US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Business Environment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81225" y="1447800"/>
            <a:ext cx="3686175" cy="2971800"/>
            <a:chOff x="1374" y="912"/>
            <a:chExt cx="2322" cy="1872"/>
          </a:xfrm>
        </p:grpSpPr>
        <p:sp>
          <p:nvSpPr>
            <p:cNvPr id="6161" name="AutoShape 5"/>
            <p:cNvSpPr>
              <a:spLocks noChangeArrowheads="1"/>
            </p:cNvSpPr>
            <p:nvPr/>
          </p:nvSpPr>
          <p:spPr bwMode="auto">
            <a:xfrm rot="-5400000">
              <a:off x="1431" y="1593"/>
              <a:ext cx="306" cy="288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EDD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99686" name="Rectangle 6"/>
            <p:cNvSpPr>
              <a:spLocks noChangeArrowheads="1"/>
            </p:cNvSpPr>
            <p:nvPr/>
          </p:nvSpPr>
          <p:spPr bwMode="auto">
            <a:xfrm>
              <a:off x="1824" y="912"/>
              <a:ext cx="1872" cy="1872"/>
            </a:xfrm>
            <a:prstGeom prst="rect">
              <a:avLst/>
            </a:prstGeom>
            <a:gradFill rotWithShape="0">
              <a:gsLst>
                <a:gs pos="0">
                  <a:srgbClr val="FFCC99">
                    <a:gamma/>
                    <a:tint val="33725"/>
                    <a:invGamma/>
                  </a:srgbClr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190500" indent="-190500" algn="ctr" eaLnBrk="1" hangingPunct="1">
                <a:spcBef>
                  <a:spcPct val="60000"/>
                </a:spcBef>
                <a:buClr>
                  <a:schemeClr val="hlink"/>
                </a:buClr>
                <a:defRPr/>
              </a:pPr>
              <a:r>
                <a:rPr lang="en-US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aramond" pitchFamily="18" charset="0"/>
                </a:rPr>
                <a:t>Business Information </a:t>
              </a:r>
            </a:p>
            <a:p>
              <a:pPr marL="190500" indent="-190500" algn="ctr" eaLnBrk="1" hangingPunct="1">
                <a:buClr>
                  <a:schemeClr val="hlink"/>
                </a:buClr>
                <a:defRPr/>
              </a:pPr>
              <a:r>
                <a:rPr lang="en-US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aramond" pitchFamily="18" charset="0"/>
                </a:rPr>
                <a:t>Systems</a:t>
              </a:r>
            </a:p>
            <a:p>
              <a:pPr marL="190500" indent="-190500" algn="ctr" eaLnBrk="1" hangingPunct="1">
                <a:buClr>
                  <a:schemeClr val="hlink"/>
                </a:buClr>
                <a:defRPr/>
              </a:pPr>
              <a:endPara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endParaRPr>
            </a:p>
            <a:p>
              <a:pPr marL="190500" indent="-190500" eaLnBrk="1" hangingPunct="1">
                <a:spcBef>
                  <a:spcPct val="60000"/>
                </a:spcBef>
                <a:buClr>
                  <a:schemeClr val="hlink"/>
                </a:buClr>
                <a:defRPr/>
              </a:pPr>
              <a:r>
                <a:rPr lang="en-US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aramond" pitchFamily="18" charset="0"/>
                </a:rPr>
                <a:t>Internal accounting</a:t>
              </a:r>
            </a:p>
            <a:p>
              <a:pPr marL="190500" indent="-190500" eaLnBrk="1" hangingPunct="1">
                <a:spcBef>
                  <a:spcPct val="60000"/>
                </a:spcBef>
                <a:buClr>
                  <a:srgbClr val="0000FF"/>
                </a:buClr>
                <a:buSzPct val="75000"/>
                <a:buFont typeface="Wingdings" pitchFamily="2" charset="2"/>
                <a:buChar char="l"/>
                <a:defRPr/>
              </a:pPr>
              <a:r>
                <a:rPr lang="en-US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aramond" pitchFamily="18" charset="0"/>
                </a:rPr>
                <a:t>Business intelligence</a:t>
              </a:r>
            </a:p>
            <a:p>
              <a:pPr marL="190500" indent="-190500" eaLnBrk="1" hangingPunct="1">
                <a:spcBef>
                  <a:spcPct val="60000"/>
                </a:spcBef>
                <a:buClr>
                  <a:srgbClr val="0000FF"/>
                </a:buClr>
                <a:buSzPct val="75000"/>
                <a:buFont typeface="Wingdings" pitchFamily="2" charset="2"/>
                <a:buChar char="l"/>
                <a:defRPr/>
              </a:pPr>
              <a:r>
                <a:rPr lang="en-US" sz="20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</a:rPr>
                <a:t>Business research</a:t>
              </a:r>
              <a:endPara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endParaRPr>
            </a:p>
            <a:p>
              <a:pPr marL="190500" indent="-190500" eaLnBrk="1" hangingPunct="1">
                <a:spcBef>
                  <a:spcPct val="60000"/>
                </a:spcBef>
                <a:buClr>
                  <a:srgbClr val="0000FF"/>
                </a:buClr>
                <a:buSzPct val="75000"/>
                <a:buFont typeface="Wingdings" pitchFamily="2" charset="2"/>
                <a:buChar char="l"/>
                <a:defRPr/>
              </a:pPr>
              <a:r>
                <a:rPr lang="en-US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aramond" pitchFamily="18" charset="0"/>
                </a:rPr>
                <a:t>Management science</a:t>
              </a:r>
            </a:p>
          </p:txBody>
        </p:sp>
        <p:sp>
          <p:nvSpPr>
            <p:cNvPr id="199687" name="Rectangle 7"/>
            <p:cNvSpPr>
              <a:spLocks noChangeArrowheads="1"/>
            </p:cNvSpPr>
            <p:nvPr/>
          </p:nvSpPr>
          <p:spPr bwMode="auto">
            <a:xfrm>
              <a:off x="1374" y="1248"/>
              <a:ext cx="38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sz="1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ngsana New" pitchFamily="18" charset="-34"/>
                </a:rPr>
                <a:t>Data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791200" y="1447800"/>
            <a:ext cx="2895600" cy="2971800"/>
            <a:chOff x="3648" y="912"/>
            <a:chExt cx="1824" cy="1872"/>
          </a:xfrm>
        </p:grpSpPr>
        <p:sp>
          <p:nvSpPr>
            <p:cNvPr id="199689" name="Rectangle 9"/>
            <p:cNvSpPr>
              <a:spLocks noChangeArrowheads="1"/>
            </p:cNvSpPr>
            <p:nvPr/>
          </p:nvSpPr>
          <p:spPr bwMode="auto">
            <a:xfrm>
              <a:off x="4368" y="912"/>
              <a:ext cx="1104" cy="1872"/>
            </a:xfrm>
            <a:prstGeom prst="rect">
              <a:avLst/>
            </a:prstGeom>
            <a:gradFill rotWithShape="0">
              <a:gsLst>
                <a:gs pos="0">
                  <a:srgbClr val="FFCC99">
                    <a:gamma/>
                    <a:tint val="33725"/>
                    <a:invGamma/>
                  </a:srgbClr>
                </a:gs>
                <a:gs pos="100000">
                  <a:srgbClr val="FFCC9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buClr>
                  <a:schemeClr val="hlink"/>
                </a:buClr>
                <a:defRPr/>
              </a:pPr>
              <a:endPara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endParaRPr>
            </a:p>
            <a:p>
              <a:pPr algn="ctr" eaLnBrk="1" hangingPunct="1">
                <a:buClr>
                  <a:schemeClr val="hlink"/>
                </a:buClr>
                <a:defRPr/>
              </a:pPr>
              <a:endPara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endParaRPr>
            </a:p>
            <a:p>
              <a:pPr algn="ctr" eaLnBrk="1" hangingPunct="1">
                <a:buClr>
                  <a:schemeClr val="hlink"/>
                </a:buClr>
                <a:defRPr/>
              </a:pPr>
              <a:endPara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endParaRPr>
            </a:p>
            <a:p>
              <a:pPr algn="ctr" eaLnBrk="1" hangingPunct="1">
                <a:buClr>
                  <a:schemeClr val="hlink"/>
                </a:buClr>
                <a:defRPr/>
              </a:pPr>
              <a:endPara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endParaRPr>
            </a:p>
            <a:p>
              <a:pPr algn="ctr" eaLnBrk="1" hangingPunct="1">
                <a:buClr>
                  <a:schemeClr val="hlink"/>
                </a:buClr>
                <a:defRPr/>
              </a:pPr>
              <a:r>
                <a:rPr lang="en-US" sz="2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aramond" pitchFamily="18" charset="0"/>
                </a:rPr>
                <a:t>Business Management</a:t>
              </a:r>
            </a:p>
          </p:txBody>
        </p:sp>
        <p:sp>
          <p:nvSpPr>
            <p:cNvPr id="6159" name="AutoShape 10"/>
            <p:cNvSpPr>
              <a:spLocks noChangeArrowheads="1"/>
            </p:cNvSpPr>
            <p:nvPr/>
          </p:nvSpPr>
          <p:spPr bwMode="auto">
            <a:xfrm rot="-5400000">
              <a:off x="3900" y="1593"/>
              <a:ext cx="306" cy="288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EDD"/>
                </a:gs>
                <a:gs pos="100000">
                  <a:srgbClr val="FFCC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99691" name="Rectangle 11"/>
            <p:cNvSpPr>
              <a:spLocks noChangeArrowheads="1"/>
            </p:cNvSpPr>
            <p:nvPr/>
          </p:nvSpPr>
          <p:spPr bwMode="auto">
            <a:xfrm>
              <a:off x="3648" y="1248"/>
              <a:ext cx="76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sz="18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ngsana New" pitchFamily="18" charset="-34"/>
                </a:rPr>
                <a:t>Information</a:t>
              </a:r>
              <a:endParaRPr lang="en-US" sz="1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endParaRPr>
            </a:p>
          </p:txBody>
        </p:sp>
      </p:grp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197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rgbClr val="006600"/>
              </a:buClr>
              <a:buFont typeface="Wingdings" pitchFamily="2" charset="2"/>
              <a:buChar char="Ø"/>
              <a:defRPr/>
            </a:pPr>
            <a:r>
              <a:rPr lang="en-US" b="1" i="1" u="sng" dirty="0" err="1" smtClean="0">
                <a:solidFill>
                  <a:srgbClr val="663300"/>
                </a:solidFill>
                <a:effectLst/>
              </a:rPr>
              <a:t>การวิจัย</a:t>
            </a:r>
            <a:r>
              <a:rPr lang="en-US" b="1" i="1" u="sng" dirty="0" smtClean="0">
                <a:solidFill>
                  <a:srgbClr val="663300"/>
                </a:solidFill>
                <a:effectLst/>
              </a:rPr>
              <a:t> (Research)</a:t>
            </a:r>
            <a:r>
              <a:rPr lang="en-US" dirty="0" smtClean="0"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หมายถึง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กระบวนแสวงหาความรู้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ความจริง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รวมตลอดจนการตรวจสอบ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แนวคิด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ความรู้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ข้อสงสัยต่างๆ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ด้วยวิธีการที่มีระบบ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มีหลักการที่เชื่อถือได้โดยอาศัยวิธีทางวิทยาศาสตร์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(Scientific Method)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6600"/>
              </a:buClr>
              <a:buFont typeface="Wingdings" pitchFamily="2" charset="2"/>
              <a:buChar char="Ø"/>
              <a:defRPr/>
            </a:pPr>
            <a:r>
              <a:rPr lang="en-US" sz="3600" b="1" i="1" u="sng" dirty="0" err="1" smtClean="0">
                <a:solidFill>
                  <a:srgbClr val="663300"/>
                </a:solidFill>
                <a:effectLst/>
                <a:latin typeface="Angsana New" pitchFamily="18" charset="-34"/>
              </a:rPr>
              <a:t>การวิจัย</a:t>
            </a:r>
            <a:r>
              <a:rPr lang="th-TH" sz="3600" b="1" i="1" u="sng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ทางธุรกิจและระบบสารสนเทศทางธุรกิจ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หมายถึง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กระบวนการศึกษาค้นคว้าหาความรู้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ความจริง</a:t>
            </a: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ทางธุรกิจและระบบสารสนเทศทางธุรกิจ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อย่างมีระบบ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และนำความรู้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ความจริงที่ค้นคว้า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หรือรวบรวมได้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มาดำเนินการวิเคราะห์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ตีความหมายของข้อมูลที่ได้รับ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ด้วยวิธีการหรือกระบวนการทางวิทยาศาสตร์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และสามารถนำมาใช้ประโยชน์ในการปรับปรุงแก้ไขการดำเนินธุรกิจ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หรือเพื่อก่อให้เกิดองค์ความรู้ใหม่เพื่อพัฒนาความก้าวหน้า</a:t>
            </a:r>
            <a:r>
              <a:rPr lang="th-TH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ทางธุรกิจและระบบสารสนเทศทางธุรกิจ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ในองค์กรธุรกิจ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และสถาบัน</a:t>
            </a:r>
            <a:endParaRPr lang="en-US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ต่าง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ๆ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ที่เกี่ยวข้อง</a:t>
            </a:r>
            <a:r>
              <a:rPr lang="en-US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663300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663300"/>
                </a:solidFill>
                <a:effectLst/>
                <a:latin typeface="Angsana New" pitchFamily="18" charset="-34"/>
              </a:rPr>
              <a:t>วิธีการทางวิทยาศาสตร์ (Scientific Method)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ชาร์ล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ดาร์วิน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(Charles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Darvin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)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ได้เสนอวิธีที่เรียกว่า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r>
              <a:rPr lang="en-US" sz="4000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“</a:t>
            </a:r>
            <a:r>
              <a:rPr lang="en-US" sz="4000" b="1" dirty="0" err="1" smtClean="0">
                <a:solidFill>
                  <a:srgbClr val="663300"/>
                </a:solidFill>
                <a:effectLst/>
                <a:latin typeface="Angsana New" pitchFamily="18" charset="-34"/>
              </a:rPr>
              <a:t>วิธีอนุมาน-อุปมาน</a:t>
            </a:r>
            <a:r>
              <a:rPr lang="en-US" sz="4000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” (Deductive-Inductive method)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US" sz="3600" b="1" dirty="0" err="1" smtClean="0">
                <a:solidFill>
                  <a:srgbClr val="008080"/>
                </a:solidFill>
                <a:effectLst/>
                <a:latin typeface="Angsana New" pitchFamily="18" charset="-34"/>
              </a:rPr>
              <a:t>วิธีอนุมาน</a:t>
            </a:r>
            <a:r>
              <a:rPr lang="en-US" sz="3600" b="1" dirty="0" smtClean="0">
                <a:solidFill>
                  <a:srgbClr val="008080"/>
                </a:solidFill>
                <a:effectLst/>
                <a:latin typeface="Angsana New" pitchFamily="18" charset="-34"/>
              </a:rPr>
              <a:t> (Deductive method)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หมายถึง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การสรุปจากข้อเท็จจริงใหญ่ใช้ไปสรุปจากข้อเท็จจริงย่อย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US" sz="3600" b="1" dirty="0" err="1" smtClean="0">
                <a:solidFill>
                  <a:srgbClr val="008080"/>
                </a:solidFill>
                <a:effectLst/>
                <a:latin typeface="Angsana New" pitchFamily="18" charset="-34"/>
              </a:rPr>
              <a:t>วิธีอุปมาน</a:t>
            </a:r>
            <a:r>
              <a:rPr lang="en-US" sz="3600" b="1" dirty="0" smtClean="0">
                <a:solidFill>
                  <a:srgbClr val="008080"/>
                </a:solidFill>
                <a:effectLst/>
                <a:latin typeface="Angsana New" pitchFamily="18" charset="-34"/>
              </a:rPr>
              <a:t> (Inductive method)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หมายถึง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การสรุปจากข้อเท็จจริงย่อยใช้ไปสรุปจากข้อเท็จจริงใหญ่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</p:txBody>
      </p:sp>
      <p:pic>
        <p:nvPicPr>
          <p:cNvPr id="8196" name="Picture 5" descr="bp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4868863"/>
            <a:ext cx="230505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14291"/>
            <a:ext cx="8229600" cy="785818"/>
          </a:xfrm>
          <a:ln w="38100" cmpd="dbl">
            <a:solidFill>
              <a:srgbClr val="663300"/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ขั้นตอนการวิจัย  </a:t>
            </a:r>
            <a:r>
              <a:rPr lang="en-US" sz="4000" dirty="0" smtClean="0">
                <a:solidFill>
                  <a:srgbClr val="663300"/>
                </a:solidFill>
                <a:latin typeface="Angsana New" pitchFamily="18" charset="-34"/>
              </a:rPr>
              <a:t>10</a:t>
            </a: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  ขั้น ดังนี้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5852" y="1500174"/>
            <a:ext cx="734848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เลือกหัวข้อปัญหาที่จะทำการวิจัย 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ศึกษาค้นคว้ารวบรวมความรู้พื้นฐาน และทฤษฎีที่เกี่ยวข้องกับงานวิจัย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ให้คำจำกัดความหัวข้อปัญหาที่จะทำการวิจัย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สร้างสมมติฐาน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พิจารณาแหล่งที่มาของข้อมูล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สร้างเครื่องมือที่จะใช้ในการวิจัย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การเก็บรวบรวมข้อมูล 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 การจัดกระทำข้อมูลและการวิเคราะห์ข้อมูล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ตีความผลการวิเคราะห์ข้อมูลเพื่อหาข้อสรุป 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 smtClean="0">
                <a:solidFill>
                  <a:srgbClr val="000000"/>
                </a:solidFill>
              </a:rPr>
              <a:t>การเขียนรายงานการวิจัยและการจัดพิมพ์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3600" b="0" dirty="0" smtClean="0">
                <a:solidFill>
                  <a:srgbClr val="000000"/>
                </a:solidFill>
              </a:rPr>
              <a:t>คุณสมบัติของการวิจัยทางธุรกิจ </a:t>
            </a:r>
          </a:p>
        </p:txBody>
      </p:sp>
      <p:sp>
        <p:nvSpPr>
          <p:cNvPr id="9219" name="Rectangle 3" descr="images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214422"/>
            <a:ext cx="4027487" cy="5327650"/>
          </a:xfrm>
          <a:noFill/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ต้องมีความเที่ยงตรงภายใน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(internal validity)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และมีความเที่ยงตรงภายนอก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(external validity)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ต้องเกี่ยวข้องกับการเก็บรวบรวมข้อมูลที่มีการกำหนดจุดมุ่งหมายที่ชัดเจน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ต้องเกี่ยวข้องหรือสัมพันธ์กับการแก้ปัญหาโดยตรง</a:t>
            </a:r>
            <a:endParaRPr lang="en-US" sz="2400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ต้องเป็นกิจกรรมที่กำหนดขึ้นอย่างมีระบบและมีเหตุมีผลในการทุกขั้นตอนของการวิจัย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มักเน้นเกี่ยวกับการพัฒนาแนวคิด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และหรือทฤษฎีที่เชื่อถือได้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หรือเน้นเกี่ยวกับการค้นพบหลักเกณฑ์ต่าง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ๆ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9221" name="Rectangle 5" descr="images111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196975"/>
            <a:ext cx="3970337" cy="5327650"/>
          </a:xfrm>
          <a:noFill/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th-TH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ต้องการนักวิจัยที่มีความรู้ และใช้ความสามารถในปัญหาที่จะทำโดยเฉพาะ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4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th-TH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ต้องมีเครื่องมือและวิธีการในการเก็บรวบรวมข้อมูลที่มีความเที่ยงตรงและเชื่อมั่นได้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4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th-TH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เป็นกระบวนการที่มี</a:t>
            </a:r>
            <a:r>
              <a:rPr lang="th-TH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เหตุผล </a:t>
            </a:r>
            <a:endParaRPr lang="th-TH" sz="24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th-TH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เป็นกระบวนการที่ต้องกระทำอย่างระมัดระวัง รอบคอบ</a:t>
            </a: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th-TH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อาศัยนักวิจัยที่มีความซื่อสัตย์และมีความกล้าหาญในการดำเนินวิจัยตลอดจนมีความเจตจำนงที่แน่วแน่ในการรายงานและเสนอผลการวิจัยที่ค้นพบ</a:t>
            </a: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th-TH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ต้องใช้วิธีการบันทึกข้อมูลและการเขียน และการนำเสนอรายงานผลการวิจัยอย่างระมัดระวัง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endParaRPr lang="th-TH" sz="24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4683125"/>
          </a:xfrm>
        </p:spPr>
        <p:txBody>
          <a:bodyPr/>
          <a:lstStyle/>
          <a:p>
            <a:pPr eaLnBrk="1" hangingPunct="1"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ด้านการจัดการอุตสาหกรรม</a:t>
            </a:r>
            <a:r>
              <a:rPr lang="th-TH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 </a:t>
            </a:r>
            <a:r>
              <a:rPr lang="th-TH" sz="2800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ศึกษาเกี่ยวกับโอกาสทางทางธุรกิจ โอกาสทางธุรกิจและระบบสารสนเทศทางธุรกิจ</a:t>
            </a:r>
            <a:r>
              <a:rPr lang="en-US" sz="2800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 </a:t>
            </a:r>
            <a:r>
              <a:rPr lang="th-TH" sz="2800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หาข้อมูลและความเป็นไปได้ต่างๆ</a:t>
            </a:r>
            <a:r>
              <a:rPr lang="th-TH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 </a:t>
            </a:r>
          </a:p>
          <a:p>
            <a:pPr eaLnBrk="1" hangingPunct="1"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ด้านการจัดการการท่องเที่ยว</a:t>
            </a:r>
            <a:r>
              <a:rPr lang="en-US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 </a:t>
            </a:r>
            <a:r>
              <a:rPr lang="th-TH" sz="2800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การประชาสัมพันธ์สถานที่ท่องเที่ยวให้เป็นที่รู้จัก  การคมนาคมที่สะดวก  สถานที่พักที่เพียงพอและปลอดภัย  ร้านอาหารที่สะอาดและรสชาติดี  ร้านขายของฝากและของที่ระลึกที่มีคุณภาพ มีมาตรฐานและราคายุติธรรม การล่วงรู้ถึงความต้องการ  วัฒนธรรม ความชอบและการดำรงชีวิตของนักท่องเที่ยวแต่ละชาติ แต่ละศาสนาจึงเป็นสิ่งสำคัญ</a:t>
            </a:r>
            <a:r>
              <a:rPr lang="en-US" sz="2800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 </a:t>
            </a:r>
            <a:endParaRPr lang="th-TH" sz="2800" dirty="0" smtClean="0">
              <a:solidFill>
                <a:srgbClr val="333300"/>
              </a:solidFill>
              <a:effectLst/>
              <a:latin typeface="Angsana New" pitchFamily="18" charset="-34"/>
            </a:endParaRPr>
          </a:p>
          <a:p>
            <a:pPr eaLnBrk="1" hangingPunct="1">
              <a:buClr>
                <a:srgbClr val="0066FF"/>
              </a:buClr>
              <a:buFont typeface="Wingdings" pitchFamily="2" charset="2"/>
              <a:buChar char="v"/>
              <a:defRPr/>
            </a:pPr>
            <a:r>
              <a:rPr lang="th-TH" b="1" dirty="0" smtClean="0">
                <a:solidFill>
                  <a:srgbClr val="663300"/>
                </a:solidFill>
                <a:effectLst/>
                <a:latin typeface="Angsana New" pitchFamily="18" charset="-34"/>
              </a:rPr>
              <a:t>ด้านทางธุรกิจและการจัดการทางธุรกิจ</a:t>
            </a:r>
            <a:r>
              <a:rPr lang="th-TH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 </a:t>
            </a:r>
            <a:r>
              <a:rPr lang="th-TH" sz="2800" dirty="0" smtClean="0">
                <a:solidFill>
                  <a:srgbClr val="333300"/>
                </a:solidFill>
                <a:effectLst/>
                <a:latin typeface="Angsana New" pitchFamily="18" charset="-34"/>
              </a:rPr>
              <a:t>การวิจัยทางธุรกิจจะมีส่วนช่วยค้นหาข้อมูลดังกล่าวมาป้อนให้กับองค์การ เพื่อใช้ในการวางแผนและตัดสินใจในอนาคต</a:t>
            </a:r>
            <a:r>
              <a:rPr lang="en-US" sz="2800" dirty="0" smtClean="0">
                <a:effectLst/>
                <a:latin typeface="Angsana New" pitchFamily="18" charset="-34"/>
              </a:rPr>
              <a:t> </a:t>
            </a:r>
            <a:endParaRPr lang="th-TH" sz="2800" dirty="0" smtClean="0">
              <a:effectLst/>
              <a:latin typeface="Angsana New" pitchFamily="18" charset="-34"/>
            </a:endParaRPr>
          </a:p>
          <a:p>
            <a:pPr eaLnBrk="1" hangingPunct="1">
              <a:defRPr/>
            </a:pPr>
            <a:endParaRPr lang="th-TH" sz="2800" dirty="0" smtClean="0">
              <a:effectLst/>
              <a:latin typeface="Angsana New" pitchFamily="18" charset="-34"/>
            </a:endParaRPr>
          </a:p>
        </p:txBody>
      </p:sp>
      <p:sp>
        <p:nvSpPr>
          <p:cNvPr id="12292" name="Rectangle 4" descr="team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บทบาทของการวิจัยทางธุรกิจ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amwork">
  <a:themeElements>
    <a:clrScheme name="Teamwork 5">
      <a:dk1>
        <a:srgbClr val="8ABA8D"/>
      </a:dk1>
      <a:lt1>
        <a:srgbClr val="FFFFFF"/>
      </a:lt1>
      <a:dk2>
        <a:srgbClr val="6FB56D"/>
      </a:dk2>
      <a:lt2>
        <a:srgbClr val="DCF1F4"/>
      </a:lt2>
      <a:accent1>
        <a:srgbClr val="2E7E2E"/>
      </a:accent1>
      <a:accent2>
        <a:srgbClr val="25735D"/>
      </a:accent2>
      <a:accent3>
        <a:srgbClr val="BBD7BA"/>
      </a:accent3>
      <a:accent4>
        <a:srgbClr val="DADADA"/>
      </a:accent4>
      <a:accent5>
        <a:srgbClr val="ADC0AD"/>
      </a:accent5>
      <a:accent6>
        <a:srgbClr val="206853"/>
      </a:accent6>
      <a:hlink>
        <a:srgbClr val="FFFF00"/>
      </a:hlink>
      <a:folHlink>
        <a:srgbClr val="FFF4BF"/>
      </a:folHlink>
    </a:clrScheme>
    <a:fontScheme name="Teamwork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</TotalTime>
  <Words>1917</Words>
  <Application>Microsoft Office PowerPoint</Application>
  <PresentationFormat>On-screen Show (4:3)</PresentationFormat>
  <Paragraphs>189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Teamwork</vt:lpstr>
      <vt:lpstr>Slide 1</vt:lpstr>
      <vt:lpstr>  </vt:lpstr>
      <vt:lpstr>  </vt:lpstr>
      <vt:lpstr>Components of the Business Information System</vt:lpstr>
      <vt:lpstr>Slide 5</vt:lpstr>
      <vt:lpstr>วิธีการทางวิทยาศาสตร์ (Scientific Method)</vt:lpstr>
      <vt:lpstr>ขั้นตอนการวิจัย  10  ขั้น ดังนี้</vt:lpstr>
      <vt:lpstr>คุณสมบัติของการวิจัยทางธุรกิจ </vt:lpstr>
      <vt:lpstr>บทบาทของการวิจัยทางธุรกิจ</vt:lpstr>
      <vt:lpstr>บทบาทของการวิจัยทางธุรกิจ</vt:lpstr>
      <vt:lpstr>บทบาทของการวิจัยทางธุรกิจ</vt:lpstr>
      <vt:lpstr>ความจำเป็นที่ต้องใช้การวิจัยทางธุรกิจ</vt:lpstr>
      <vt:lpstr>ประเภทการวิจัย</vt:lpstr>
      <vt:lpstr>ประเภทการวิจัย</vt:lpstr>
      <vt:lpstr>ประเภทการวิจัย</vt:lpstr>
      <vt:lpstr>ประเภทการวิจัย</vt:lpstr>
      <vt:lpstr>ประเภทการวิจัย</vt:lpstr>
      <vt:lpstr>Slide 18</vt:lpstr>
      <vt:lpstr>Slide 19</vt:lpstr>
      <vt:lpstr>หลักเกณฑ์ในการเลือกปัญหาการวิจัย </vt:lpstr>
      <vt:lpstr> การเขียนประเด็นของปัญหาควรมีหลักการดังนี้ </vt:lpstr>
      <vt:lpstr>แหล่งของปัญหาการวิจัย </vt:lpstr>
      <vt:lpstr>ลักษณะของปัญหาการวิจัยที่เหมาะสม </vt:lpstr>
      <vt:lpstr>หลักการตั้งชื่อหัวข้อปัญหาการวิจัยหรือชื่อเรื่อง </vt:lpstr>
      <vt:lpstr>ตัวอย่างหัวข้อปัญหาการวิจัย </vt:lpstr>
      <vt:lpstr>วัตถุประสงค์การวิจัย (Research Objective)</vt:lpstr>
      <vt:lpstr>การกำหนดวัตถุประสงค์การวิจัย (Research Objective)</vt:lpstr>
      <vt:lpstr>หลักเกณฑ์ในการกำหนดวัตถุประสงค์สำหรับการวิจัย</vt:lpstr>
      <vt:lpstr>โจทย์ในชั้นเรียน</vt:lpstr>
      <vt:lpstr>ตัวอย่างหัวข้อวิจัย</vt:lpstr>
      <vt:lpstr>ตัวอย่างหัวข้อวิจัย</vt:lpstr>
      <vt:lpstr>ตัวอย่างหัวข้อวิจัย</vt:lpstr>
      <vt:lpstr>ตัวอย่างหัวข้อวิจัย</vt:lpstr>
      <vt:lpstr>Slide 34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การวิจัยทางธุรกิจและการจัดการ Business and Management Research Methodology</dc:title>
  <dc:creator>administrator</dc:creator>
  <cp:lastModifiedBy>Chan-ITDSG</cp:lastModifiedBy>
  <cp:revision>126</cp:revision>
  <dcterms:created xsi:type="dcterms:W3CDTF">2008-11-28T04:58:56Z</dcterms:created>
  <dcterms:modified xsi:type="dcterms:W3CDTF">2013-07-14T08:06:30Z</dcterms:modified>
</cp:coreProperties>
</file>